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63" r:id="rId6"/>
    <p:sldId id="258" r:id="rId7"/>
    <p:sldId id="259" r:id="rId8"/>
    <p:sldId id="260" r:id="rId9"/>
    <p:sldId id="262" r:id="rId10"/>
    <p:sldId id="264" r:id="rId11"/>
    <p:sldId id="275" r:id="rId12"/>
    <p:sldId id="276" r:id="rId13"/>
    <p:sldId id="277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61" r:id="rId24"/>
    <p:sldId id="280" r:id="rId25"/>
    <p:sldId id="281" r:id="rId26"/>
    <p:sldId id="282" r:id="rId27"/>
    <p:sldId id="283" r:id="rId28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8CF8-29AE-41A3-AFCA-52F97B335E2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A9C9-E2E7-4B2C-B146-94832BAE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8CF8-29AE-41A3-AFCA-52F97B335E2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A9C9-E2E7-4B2C-B146-94832BAE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8CF8-29AE-41A3-AFCA-52F97B335E2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A9C9-E2E7-4B2C-B146-94832BAE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8CF8-29AE-41A3-AFCA-52F97B335E2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A9C9-E2E7-4B2C-B146-94832BAE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8CF8-29AE-41A3-AFCA-52F97B335E2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A9C9-E2E7-4B2C-B146-94832BAE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8CF8-29AE-41A3-AFCA-52F97B335E2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A9C9-E2E7-4B2C-B146-94832BAE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8CF8-29AE-41A3-AFCA-52F97B335E2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A9C9-E2E7-4B2C-B146-94832BAE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8CF8-29AE-41A3-AFCA-52F97B335E2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A9C9-E2E7-4B2C-B146-94832BAE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8CF8-29AE-41A3-AFCA-52F97B335E2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A9C9-E2E7-4B2C-B146-94832BAE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8CF8-29AE-41A3-AFCA-52F97B335E2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A9C9-E2E7-4B2C-B146-94832BAE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8CF8-29AE-41A3-AFCA-52F97B335E2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A9C9-E2E7-4B2C-B146-94832BAE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B8CF8-29AE-41A3-AFCA-52F97B335E2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AA9C9-E2E7-4B2C-B146-94832BAE4A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teresa\Desktop\Beca%20Sacyl%20IMF\Presentaci&#243;n%20IMF\rhumatic%20MR-Color.avi" TargetMode="External"/><Relationship Id="rId1" Type="http://schemas.openxmlformats.org/officeDocument/2006/relationships/video" Target="file:///C:\Documents%20and%20Settings\teresa\Desktop\Beca%20Sacyl%20IMF\Presentaci&#243;n%20IMF\rhumatic%20MR.avi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Procesado de Imágenes Médicas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728670"/>
          </a:xfrm>
        </p:spPr>
        <p:txBody>
          <a:bodyPr/>
          <a:lstStyle/>
          <a:p>
            <a:r>
              <a:rPr lang="es-ES" dirty="0" smtClean="0"/>
              <a:t>Introducción a la asignatura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2- Adecuación de la señal</a:t>
            </a:r>
            <a:endParaRPr lang="es-ES" sz="3200" dirty="0"/>
          </a:p>
        </p:txBody>
      </p:sp>
      <p:pic>
        <p:nvPicPr>
          <p:cNvPr id="10" name="9 Imagen" descr="LMIUNLM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776" y="1213234"/>
            <a:ext cx="2160000" cy="2893836"/>
          </a:xfrm>
          <a:prstGeom prst="rect">
            <a:avLst/>
          </a:prstGeom>
        </p:spPr>
      </p:pic>
      <p:pic>
        <p:nvPicPr>
          <p:cNvPr id="13" name="12 Imagen" descr="LMIorig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9550"/>
            <a:ext cx="2160000" cy="2893836"/>
          </a:xfrm>
          <a:prstGeom prst="rect">
            <a:avLst/>
          </a:prstGeom>
        </p:spPr>
      </p:pic>
      <p:pic>
        <p:nvPicPr>
          <p:cNvPr id="14" name="13 Imagen" descr="LMIjointLMM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1213234"/>
            <a:ext cx="2160000" cy="2893836"/>
          </a:xfrm>
          <a:prstGeom prst="rect">
            <a:avLst/>
          </a:prstGeom>
        </p:spPr>
      </p:pic>
      <p:pic>
        <p:nvPicPr>
          <p:cNvPr id="15" name="14 Imagen" descr="LMILMMSE1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620" y="1213234"/>
            <a:ext cx="2160000" cy="2893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opellerbeforeandafter0002_edi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14296"/>
            <a:ext cx="4548206" cy="45482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19" y="228892"/>
            <a:ext cx="8304762" cy="46857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0" y="133350"/>
            <a:ext cx="4876800" cy="4876800"/>
          </a:xfrm>
          <a:prstGeom prst="rect">
            <a:avLst/>
          </a:prstGeom>
        </p:spPr>
      </p:pic>
      <p:pic>
        <p:nvPicPr>
          <p:cNvPr id="3" name="2 Imagen" descr="MRISc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13" y="0"/>
            <a:ext cx="367392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3- Registrado</a:t>
            </a:r>
            <a:endParaRPr lang="es-ES" sz="3600" dirty="0"/>
          </a:p>
        </p:txBody>
      </p:sp>
      <p:pic>
        <p:nvPicPr>
          <p:cNvPr id="3" name="2 Imagen" descr="headct_e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70076"/>
            <a:ext cx="2167870" cy="2158930"/>
          </a:xfrm>
          <a:prstGeom prst="rect">
            <a:avLst/>
          </a:prstGeom>
        </p:spPr>
      </p:pic>
      <p:pic>
        <p:nvPicPr>
          <p:cNvPr id="5" name="4 Imagen" descr="MRI_T2_Brain_axial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9328" y="1000114"/>
            <a:ext cx="2743200" cy="3410712"/>
          </a:xfrm>
          <a:prstGeom prst="rect">
            <a:avLst/>
          </a:prstGeom>
        </p:spPr>
      </p:pic>
      <p:pic>
        <p:nvPicPr>
          <p:cNvPr id="6" name="5 Imagen" descr="973235-975728-5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698" y="1011244"/>
            <a:ext cx="2848434" cy="348933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71472" y="4572014"/>
            <a:ext cx="118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TAC (x-</a:t>
            </a:r>
            <a:r>
              <a:rPr lang="es-ES" dirty="0" err="1" smtClean="0"/>
              <a:t>ray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428992" y="4572014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MRI (T1)</a:t>
            </a:r>
            <a:endParaRPr lang="es-ES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780609" y="4572014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MRI (T2)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ce_an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02451"/>
            <a:ext cx="2340869" cy="2340869"/>
          </a:xfrm>
          <a:prstGeom prst="rect">
            <a:avLst/>
          </a:prstGeom>
        </p:spPr>
      </p:pic>
      <p:pic>
        <p:nvPicPr>
          <p:cNvPr id="4" name="3 Imagen" descr="nbr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7" y="214296"/>
            <a:ext cx="4071966" cy="248901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928662" y="114299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MR- </a:t>
            </a:r>
            <a:r>
              <a:rPr lang="es-ES" dirty="0" err="1" smtClean="0"/>
              <a:t>slice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071934" y="3214692"/>
            <a:ext cx="1594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MR- Atlas</a:t>
            </a:r>
            <a:endParaRPr lang="es-ES" sz="2800" dirty="0"/>
          </a:p>
        </p:txBody>
      </p:sp>
      <p:pic>
        <p:nvPicPr>
          <p:cNvPr id="8" name="7 Imagen" descr="973235-975728-5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428" y="2928940"/>
            <a:ext cx="1282968" cy="1571636"/>
          </a:xfrm>
          <a:prstGeom prst="rect">
            <a:avLst/>
          </a:prstGeom>
        </p:spPr>
      </p:pic>
      <p:pic>
        <p:nvPicPr>
          <p:cNvPr id="10" name="9 Imagen" descr="973235-975728-5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3071816"/>
            <a:ext cx="1282968" cy="1571636"/>
          </a:xfrm>
          <a:prstGeom prst="rect">
            <a:avLst/>
          </a:prstGeom>
        </p:spPr>
      </p:pic>
      <p:pic>
        <p:nvPicPr>
          <p:cNvPr id="13" name="12 Imagen" descr="973235-975728-5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3214692"/>
            <a:ext cx="1282968" cy="1571636"/>
          </a:xfrm>
          <a:prstGeom prst="rect">
            <a:avLst/>
          </a:prstGeom>
        </p:spPr>
      </p:pic>
      <p:pic>
        <p:nvPicPr>
          <p:cNvPr id="14" name="13 Imagen" descr="973235-975728-5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3357568"/>
            <a:ext cx="1282968" cy="1571636"/>
          </a:xfrm>
          <a:prstGeom prst="rect">
            <a:avLst/>
          </a:prstGeom>
        </p:spPr>
      </p:pic>
      <p:sp>
        <p:nvSpPr>
          <p:cNvPr id="15" name="14 Abrir llave"/>
          <p:cNvSpPr/>
          <p:nvPr/>
        </p:nvSpPr>
        <p:spPr>
          <a:xfrm>
            <a:off x="3428992" y="214296"/>
            <a:ext cx="571504" cy="4714908"/>
          </a:xfrm>
          <a:prstGeom prst="leftBrace">
            <a:avLst>
              <a:gd name="adj1" fmla="val 8333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72198" y="205979"/>
            <a:ext cx="3071802" cy="1437077"/>
          </a:xfrm>
        </p:spPr>
        <p:txBody>
          <a:bodyPr>
            <a:normAutofit/>
          </a:bodyPr>
          <a:lstStyle/>
          <a:p>
            <a:pPr algn="r"/>
            <a:r>
              <a:rPr lang="es-ES" sz="3200" dirty="0" smtClean="0"/>
              <a:t>4- Segmentación</a:t>
            </a:r>
            <a:endParaRPr lang="es-ES" sz="3200" dirty="0"/>
          </a:p>
        </p:txBody>
      </p:sp>
      <p:pic>
        <p:nvPicPr>
          <p:cNvPr id="7" name="6 Imagen" descr="bouixOHBM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357172"/>
            <a:ext cx="6349207" cy="4253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aerber_contour_search_fig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58"/>
            <a:ext cx="7215238" cy="486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umorse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71"/>
            <a:ext cx="7000924" cy="4258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cer_f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71638"/>
            <a:ext cx="4214842" cy="468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500048"/>
            <a:ext cx="8229600" cy="4094575"/>
          </a:xfrm>
        </p:spPr>
        <p:txBody>
          <a:bodyPr>
            <a:normAutofit/>
          </a:bodyPr>
          <a:lstStyle/>
          <a:p>
            <a:r>
              <a:rPr lang="es-ES" sz="4000" dirty="0" smtClean="0"/>
              <a:t>¿Qué entendemos por imagen médica?</a:t>
            </a:r>
          </a:p>
          <a:p>
            <a:r>
              <a:rPr lang="es-ES" sz="4000" dirty="0" smtClean="0"/>
              <a:t>¿Tipos de imagen médica? </a:t>
            </a:r>
          </a:p>
          <a:p>
            <a:r>
              <a:rPr lang="es-ES" sz="4000" dirty="0" smtClean="0"/>
              <a:t>¿Qué procesados hacemos sobre la imagen médica?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388" y="205979"/>
            <a:ext cx="2571768" cy="1937143"/>
          </a:xfrm>
        </p:spPr>
        <p:txBody>
          <a:bodyPr>
            <a:normAutofit/>
          </a:bodyPr>
          <a:lstStyle/>
          <a:p>
            <a:pPr algn="r"/>
            <a:r>
              <a:rPr lang="es-ES" sz="2800" dirty="0" smtClean="0"/>
              <a:t>5- Planificación quirúrgica</a:t>
            </a:r>
            <a:endParaRPr lang="es-ES" sz="2800" dirty="0"/>
          </a:p>
        </p:txBody>
      </p:sp>
      <p:pic>
        <p:nvPicPr>
          <p:cNvPr id="6" name="5 Imagen" descr="head_naviga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41418"/>
            <a:ext cx="6429419" cy="5047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rain_naviga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7525" cy="5143500"/>
          </a:xfrm>
          <a:prstGeom prst="rect">
            <a:avLst/>
          </a:prstGeom>
        </p:spPr>
      </p:pic>
      <p:pic>
        <p:nvPicPr>
          <p:cNvPr id="3" name="2 Imagen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894" y="428610"/>
            <a:ext cx="36957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72264" y="205979"/>
            <a:ext cx="2571736" cy="2794399"/>
          </a:xfrm>
        </p:spPr>
        <p:txBody>
          <a:bodyPr>
            <a:normAutofit/>
          </a:bodyPr>
          <a:lstStyle/>
          <a:p>
            <a:pPr algn="r"/>
            <a:r>
              <a:rPr lang="es-ES" sz="2800" dirty="0" smtClean="0"/>
              <a:t>6- Intervención</a:t>
            </a:r>
            <a:endParaRPr lang="es-ES" sz="2800" dirty="0"/>
          </a:p>
        </p:txBody>
      </p:sp>
      <p:pic>
        <p:nvPicPr>
          <p:cNvPr id="6" name="5 Imagen" descr="07_i_brain5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" y="290220"/>
            <a:ext cx="6500826" cy="435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nabaviNEUROSURGERY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582" y="857238"/>
            <a:ext cx="4736508" cy="3885715"/>
          </a:xfrm>
          <a:prstGeom prst="rect">
            <a:avLst/>
          </a:prstGeom>
        </p:spPr>
      </p:pic>
      <p:pic>
        <p:nvPicPr>
          <p:cNvPr id="4" name="3 Imagen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643188"/>
            <a:ext cx="2428875" cy="1885950"/>
          </a:xfrm>
          <a:prstGeom prst="rect">
            <a:avLst/>
          </a:prstGeom>
        </p:spPr>
      </p:pic>
      <p:pic>
        <p:nvPicPr>
          <p:cNvPr id="5" name="4 Imagen" descr="brain surgery canberra hospit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57172"/>
            <a:ext cx="2560320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humatic MR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06" y="0"/>
            <a:ext cx="4276724" cy="304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rhumatic MR-Color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643056"/>
            <a:ext cx="4315741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and_osteoarthritis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31" y="0"/>
            <a:ext cx="6080743" cy="498421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t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82" y="1"/>
            <a:ext cx="6082230" cy="507113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k2-crcc-z47-an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42858"/>
            <a:ext cx="903288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gk2-crcc-z47-c0"/>
          <p:cNvPicPr>
            <a:picLocks noChangeAspect="1" noChangeArrowheads="1"/>
          </p:cNvPicPr>
          <p:nvPr/>
        </p:nvPicPr>
        <p:blipFill>
          <a:blip r:embed="rId4">
            <a:lum bright="12000" contrast="-30000"/>
          </a:blip>
          <a:srcRect/>
          <a:stretch>
            <a:fillRect/>
          </a:stretch>
        </p:blipFill>
        <p:spPr bwMode="auto">
          <a:xfrm>
            <a:off x="2986088" y="142858"/>
            <a:ext cx="903287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gk2-crcc-z47-c2"/>
          <p:cNvPicPr>
            <a:picLocks noChangeAspect="1" noChangeArrowheads="1"/>
          </p:cNvPicPr>
          <p:nvPr/>
        </p:nvPicPr>
        <p:blipFill>
          <a:blip r:embed="rId5">
            <a:lum bright="12000" contrast="-30000"/>
          </a:blip>
          <a:srcRect/>
          <a:stretch>
            <a:fillRect/>
          </a:stretch>
        </p:blipFill>
        <p:spPr bwMode="auto">
          <a:xfrm>
            <a:off x="3922713" y="142858"/>
            <a:ext cx="903287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gk2-crcc-z47-c3"/>
          <p:cNvPicPr>
            <a:picLocks noChangeAspect="1" noChangeArrowheads="1"/>
          </p:cNvPicPr>
          <p:nvPr/>
        </p:nvPicPr>
        <p:blipFill>
          <a:blip r:embed="rId6">
            <a:lum bright="12000" contrast="-30000"/>
          </a:blip>
          <a:srcRect/>
          <a:stretch>
            <a:fillRect/>
          </a:stretch>
        </p:blipFill>
        <p:spPr bwMode="auto">
          <a:xfrm>
            <a:off x="4859338" y="142858"/>
            <a:ext cx="903287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gk2-crcc-z47-c4"/>
          <p:cNvPicPr>
            <a:picLocks noChangeAspect="1" noChangeArrowheads="1"/>
          </p:cNvPicPr>
          <p:nvPr/>
        </p:nvPicPr>
        <p:blipFill>
          <a:blip r:embed="rId7">
            <a:lum bright="12000" contrast="-30000"/>
          </a:blip>
          <a:srcRect/>
          <a:stretch>
            <a:fillRect/>
          </a:stretch>
        </p:blipFill>
        <p:spPr bwMode="auto">
          <a:xfrm>
            <a:off x="5794375" y="142858"/>
            <a:ext cx="903288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gk2-crcc-z47-c5"/>
          <p:cNvPicPr>
            <a:picLocks noChangeAspect="1" noChangeArrowheads="1"/>
          </p:cNvPicPr>
          <p:nvPr/>
        </p:nvPicPr>
        <p:blipFill>
          <a:blip r:embed="rId8">
            <a:lum bright="12000" contrast="-24000"/>
          </a:blip>
          <a:srcRect/>
          <a:stretch>
            <a:fillRect/>
          </a:stretch>
        </p:blipFill>
        <p:spPr bwMode="auto">
          <a:xfrm>
            <a:off x="6731000" y="142858"/>
            <a:ext cx="903288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gk2-crcc-z47-c6"/>
          <p:cNvPicPr>
            <a:picLocks noChangeAspect="1" noChangeArrowheads="1"/>
          </p:cNvPicPr>
          <p:nvPr/>
        </p:nvPicPr>
        <p:blipFill>
          <a:blip r:embed="rId9">
            <a:lum bright="12000" contrast="-24000"/>
          </a:blip>
          <a:srcRect/>
          <a:stretch>
            <a:fillRect/>
          </a:stretch>
        </p:blipFill>
        <p:spPr bwMode="auto">
          <a:xfrm>
            <a:off x="7667625" y="146033"/>
            <a:ext cx="903288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headAlon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825" y="71420"/>
            <a:ext cx="1273175" cy="1295400"/>
          </a:xfrm>
          <a:prstGeom prst="rect">
            <a:avLst/>
          </a:prstGeom>
          <a:noFill/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43702" y="1582721"/>
            <a:ext cx="2176448" cy="1070232"/>
          </a:xfrm>
          <a:prstGeom prst="rect">
            <a:avLst/>
          </a:prstGeom>
          <a:noFill/>
        </p:spPr>
      </p:pic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1331913" y="574658"/>
            <a:ext cx="935037" cy="358775"/>
          </a:xfrm>
          <a:prstGeom prst="rightArrow">
            <a:avLst>
              <a:gd name="adj1" fmla="val 50000"/>
              <a:gd name="adj2" fmla="val 651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 rot="3483863">
            <a:off x="7670006" y="573864"/>
            <a:ext cx="1366838" cy="1225550"/>
          </a:xfrm>
          <a:custGeom>
            <a:avLst/>
            <a:gdLst>
              <a:gd name="G0" fmla="+- 148881 0 0"/>
              <a:gd name="G1" fmla="+- -10103179 0 0"/>
              <a:gd name="G2" fmla="+- 148881 0 -10103179"/>
              <a:gd name="G3" fmla="+- 10800 0 0"/>
              <a:gd name="G4" fmla="+- 0 0 14888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70 0 0"/>
              <a:gd name="G9" fmla="+- 0 0 -10103179"/>
              <a:gd name="G10" fmla="+- 7770 0 2700"/>
              <a:gd name="G11" fmla="cos G10 148881"/>
              <a:gd name="G12" fmla="sin G10 148881"/>
              <a:gd name="G13" fmla="cos 13500 148881"/>
              <a:gd name="G14" fmla="sin 13500 148881"/>
              <a:gd name="G15" fmla="+- G11 10800 0"/>
              <a:gd name="G16" fmla="+- G12 10800 0"/>
              <a:gd name="G17" fmla="+- G13 10800 0"/>
              <a:gd name="G18" fmla="+- G14 10800 0"/>
              <a:gd name="G19" fmla="*/ 7770 1 2"/>
              <a:gd name="G20" fmla="+- G19 5400 0"/>
              <a:gd name="G21" fmla="cos G20 148881"/>
              <a:gd name="G22" fmla="sin G20 148881"/>
              <a:gd name="G23" fmla="+- G21 10800 0"/>
              <a:gd name="G24" fmla="+- G12 G23 G22"/>
              <a:gd name="G25" fmla="+- G22 G23 G11"/>
              <a:gd name="G26" fmla="cos 10800 148881"/>
              <a:gd name="G27" fmla="sin 10800 148881"/>
              <a:gd name="G28" fmla="cos 7770 148881"/>
              <a:gd name="G29" fmla="sin 7770 14888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103179"/>
              <a:gd name="G36" fmla="sin G34 -10103179"/>
              <a:gd name="G37" fmla="+/ -10103179 14888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70 G39"/>
              <a:gd name="G43" fmla="sin 777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3422 w 21600"/>
              <a:gd name="T5" fmla="*/ 323 h 21600"/>
              <a:gd name="T6" fmla="*/ 2443 w 21600"/>
              <a:gd name="T7" fmla="*/ 6753 h 21600"/>
              <a:gd name="T8" fmla="*/ 12686 w 21600"/>
              <a:gd name="T9" fmla="*/ 3262 h 21600"/>
              <a:gd name="T10" fmla="*/ 24289 w 21600"/>
              <a:gd name="T11" fmla="*/ 11335 h 21600"/>
              <a:gd name="T12" fmla="*/ 19909 w 21600"/>
              <a:gd name="T13" fmla="*/ 15379 h 21600"/>
              <a:gd name="T14" fmla="*/ 15866 w 21600"/>
              <a:gd name="T15" fmla="*/ 110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63" y="11107"/>
                </a:moveTo>
                <a:cubicBezTo>
                  <a:pt x="18567" y="11005"/>
                  <a:pt x="18570" y="10902"/>
                  <a:pt x="18570" y="10800"/>
                </a:cubicBezTo>
                <a:cubicBezTo>
                  <a:pt x="18570" y="6508"/>
                  <a:pt x="15091" y="3030"/>
                  <a:pt x="10800" y="3030"/>
                </a:cubicBezTo>
                <a:cubicBezTo>
                  <a:pt x="7821" y="3029"/>
                  <a:pt x="5104" y="4732"/>
                  <a:pt x="3806" y="7413"/>
                </a:cubicBezTo>
                <a:lnTo>
                  <a:pt x="1079" y="6093"/>
                </a:lnTo>
                <a:cubicBezTo>
                  <a:pt x="2884" y="2366"/>
                  <a:pt x="665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42"/>
                  <a:pt x="21597" y="11085"/>
                  <a:pt x="21591" y="11228"/>
                </a:cubicBezTo>
                <a:lnTo>
                  <a:pt x="24289" y="11335"/>
                </a:lnTo>
                <a:lnTo>
                  <a:pt x="19909" y="15379"/>
                </a:lnTo>
                <a:lnTo>
                  <a:pt x="15866" y="11000"/>
                </a:lnTo>
                <a:lnTo>
                  <a:pt x="18563" y="1110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29" name="Object 32"/>
          <p:cNvGraphicFramePr>
            <a:graphicFrameLocks noChangeAspect="1"/>
          </p:cNvGraphicFramePr>
          <p:nvPr/>
        </p:nvGraphicFramePr>
        <p:xfrm>
          <a:off x="395288" y="1582720"/>
          <a:ext cx="1176316" cy="1624849"/>
        </p:xfrm>
        <a:graphic>
          <a:graphicData uri="http://schemas.openxmlformats.org/presentationml/2006/ole">
            <p:oleObj spid="_x0000_s1026" name="Picture" r:id="rId12" imgW="3468208" imgH="3566318" progId="Word.Picture.8">
              <p:embed/>
            </p:oleObj>
          </a:graphicData>
        </a:graphic>
      </p:graphicFrame>
      <p:pic>
        <p:nvPicPr>
          <p:cNvPr id="30" name="Picture 34" descr="trac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86446" y="3143254"/>
            <a:ext cx="2500330" cy="1847333"/>
          </a:xfrm>
          <a:prstGeom prst="rect">
            <a:avLst/>
          </a:prstGeom>
          <a:noFill/>
        </p:spPr>
      </p:pic>
      <p:pic>
        <p:nvPicPr>
          <p:cNvPr id="32" name="Picture 44" descr="colorFil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79613" y="1582720"/>
            <a:ext cx="1235065" cy="173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5" descr="FAIfilt1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35375" y="1582720"/>
            <a:ext cx="1293815" cy="173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000" y="71420"/>
            <a:ext cx="40334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Beginning: X-ray</a:t>
            </a:r>
            <a:endParaRPr lang="en-GB" sz="2400" dirty="0">
              <a:solidFill>
                <a:srgbClr val="FFCC00"/>
              </a:solidFill>
            </a:endParaRPr>
          </a:p>
        </p:txBody>
      </p:sp>
      <p:pic>
        <p:nvPicPr>
          <p:cNvPr id="5" name="4 Imagen" descr="C0075900-William_Roentgen-SP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26" y="714362"/>
            <a:ext cx="5845911" cy="424655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429388" y="1643050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Wurzburg, </a:t>
            </a:r>
            <a:endParaRPr lang="en-US" dirty="0" smtClean="0"/>
          </a:p>
          <a:p>
            <a:r>
              <a:rPr lang="en-US" dirty="0" smtClean="0"/>
              <a:t>Nov </a:t>
            </a:r>
            <a:r>
              <a:rPr lang="en-US" dirty="0" smtClean="0"/>
              <a:t>8, </a:t>
            </a:r>
            <a:r>
              <a:rPr lang="en-US" dirty="0" smtClean="0"/>
              <a:t>1895</a:t>
            </a:r>
          </a:p>
          <a:p>
            <a:endParaRPr lang="en-US" dirty="0" smtClean="0"/>
          </a:p>
          <a:p>
            <a:r>
              <a:rPr lang="en-US" dirty="0" smtClean="0"/>
              <a:t>Wilhelm </a:t>
            </a:r>
            <a:r>
              <a:rPr lang="en-US" dirty="0" err="1" smtClean="0"/>
              <a:t>Röntgen</a:t>
            </a:r>
            <a:endParaRPr lang="en-US" dirty="0" smtClean="0"/>
          </a:p>
          <a:p>
            <a:r>
              <a:rPr lang="en-US" dirty="0" smtClean="0"/>
              <a:t>discovered X-rays. 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81000" y="129587"/>
            <a:ext cx="40334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Beginning: X-ray</a:t>
            </a:r>
            <a:endParaRPr lang="en-GB" sz="2400" dirty="0">
              <a:solidFill>
                <a:srgbClr val="FFCC00"/>
              </a:solidFill>
            </a:endParaRPr>
          </a:p>
        </p:txBody>
      </p:sp>
      <p:sp>
        <p:nvSpPr>
          <p:cNvPr id="3" name="Rectangle 33"/>
          <p:cNvSpPr txBox="1">
            <a:spLocks noChangeArrowheads="1"/>
          </p:cNvSpPr>
          <p:nvPr/>
        </p:nvSpPr>
        <p:spPr>
          <a:xfrm>
            <a:off x="468313" y="785825"/>
            <a:ext cx="7961312" cy="3571875"/>
          </a:xfrm>
          <a:prstGeom prst="rect">
            <a:avLst/>
          </a:prstGeom>
          <a:noFill/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Röntgen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refused commercial contracts or patent process: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Submitted paper to publication = 1 week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Lab demonstration to clinical application = 1 year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Nobel prize for physics 1901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3 Imagen" descr="Roentgen_xr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714626"/>
            <a:ext cx="1643074" cy="2243970"/>
          </a:xfrm>
          <a:prstGeom prst="rect">
            <a:avLst/>
          </a:prstGeom>
        </p:spPr>
      </p:pic>
      <p:pic>
        <p:nvPicPr>
          <p:cNvPr id="5" name="4 Imagen" descr="roentgen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143146"/>
            <a:ext cx="2092690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1Quijo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0"/>
            <a:ext cx="3581400" cy="5143500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929190" y="205978"/>
            <a:ext cx="3571900" cy="3008713"/>
          </a:xfrm>
        </p:spPr>
        <p:txBody>
          <a:bodyPr>
            <a:normAutofit/>
          </a:bodyPr>
          <a:lstStyle/>
          <a:p>
            <a:pPr algn="r"/>
            <a:r>
              <a:rPr lang="es-ES" sz="5400" dirty="0" smtClean="0"/>
              <a:t>Cirugía cerebral guiada</a:t>
            </a:r>
            <a:endParaRPr lang="es-E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00711270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642924"/>
            <a:ext cx="4672740" cy="3929072"/>
          </a:xfrm>
          <a:prstGeom prst="rect">
            <a:avLst/>
          </a:prstGeom>
        </p:spPr>
      </p:pic>
      <p:pic>
        <p:nvPicPr>
          <p:cNvPr id="5" name="4 Imagen" descr="6a00e0097e4e68883300e551dc37698834-800w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928676"/>
            <a:ext cx="4017930" cy="3230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16" y="205979"/>
            <a:ext cx="2143140" cy="1651391"/>
          </a:xfrm>
        </p:spPr>
        <p:txBody>
          <a:bodyPr>
            <a:normAutofit/>
          </a:bodyPr>
          <a:lstStyle/>
          <a:p>
            <a:pPr algn="r"/>
            <a:r>
              <a:rPr lang="es-ES" sz="2800" dirty="0" smtClean="0"/>
              <a:t>1-Escáner de Resonancia Magnética</a:t>
            </a:r>
            <a:endParaRPr lang="es-ES" sz="2800" dirty="0"/>
          </a:p>
        </p:txBody>
      </p:sp>
      <p:pic>
        <p:nvPicPr>
          <p:cNvPr id="4" name="3 Imagen" descr="mri2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RI_Scanner_REVI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18" y="0"/>
            <a:ext cx="774536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071552"/>
            <a:ext cx="1571636" cy="1571636"/>
          </a:xfrm>
          <a:prstGeom prst="rect">
            <a:avLst/>
          </a:prstGeom>
        </p:spPr>
      </p:pic>
      <p:pic>
        <p:nvPicPr>
          <p:cNvPr id="4" name="3 Imagen" descr="K-spa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071816"/>
            <a:ext cx="1285883" cy="1102565"/>
          </a:xfrm>
          <a:prstGeom prst="rect">
            <a:avLst/>
          </a:prstGeom>
        </p:spPr>
      </p:pic>
      <p:pic>
        <p:nvPicPr>
          <p:cNvPr id="6" name="5 Imagen" descr="scann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000114"/>
            <a:ext cx="1785950" cy="1785950"/>
          </a:xfrm>
          <a:prstGeom prst="rect">
            <a:avLst/>
          </a:prstGeom>
        </p:spPr>
      </p:pic>
      <p:pic>
        <p:nvPicPr>
          <p:cNvPr id="8" name="7 Imagen" descr="mr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872" y="1071552"/>
            <a:ext cx="1484954" cy="1602937"/>
          </a:xfrm>
          <a:prstGeom prst="rect">
            <a:avLst/>
          </a:prstGeom>
        </p:spPr>
      </p:pic>
      <p:pic>
        <p:nvPicPr>
          <p:cNvPr id="10" name="9 Imagen" descr="mr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450" y="1071552"/>
            <a:ext cx="1484954" cy="1602937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571472" y="500048"/>
            <a:ext cx="91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Escáner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714612" y="500048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Espacio </a:t>
            </a:r>
            <a:r>
              <a:rPr lang="es-ES" b="1" dirty="0" smtClean="0"/>
              <a:t>k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163712" y="357172"/>
            <a:ext cx="119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Espacio </a:t>
            </a:r>
            <a:r>
              <a:rPr lang="es-ES" b="1" dirty="0" smtClean="0"/>
              <a:t>x</a:t>
            </a:r>
          </a:p>
          <a:p>
            <a:pPr algn="ctr"/>
            <a:r>
              <a:rPr lang="es-ES" dirty="0" smtClean="0"/>
              <a:t>(complejo)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143768" y="50004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magnitud</a:t>
            </a:r>
            <a:endParaRPr lang="es-ES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2000232" y="1857370"/>
            <a:ext cx="428628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214810" y="1857370"/>
            <a:ext cx="428628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6643702" y="1857370"/>
            <a:ext cx="428628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4071934" y="1214428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s-ES" sz="4000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s-ES" sz="4000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462171" y="1357304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| . |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130</Words>
  <Application>Microsoft Office PowerPoint</Application>
  <PresentationFormat>Presentación en pantalla (16:9)</PresentationFormat>
  <Paragraphs>36</Paragraphs>
  <Slides>27</Slides>
  <Notes>0</Notes>
  <HiddenSlides>0</HiddenSlides>
  <MMClips>2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Tema de Office</vt:lpstr>
      <vt:lpstr>Picture</vt:lpstr>
      <vt:lpstr>Procesado de Imágenes Médicas</vt:lpstr>
      <vt:lpstr>Diapositiva 2</vt:lpstr>
      <vt:lpstr>Diapositiva 3</vt:lpstr>
      <vt:lpstr>Diapositiva 4</vt:lpstr>
      <vt:lpstr>Cirugía cerebral guiada</vt:lpstr>
      <vt:lpstr>Diapositiva 6</vt:lpstr>
      <vt:lpstr>1-Escáner de Resonancia Magnética</vt:lpstr>
      <vt:lpstr>Diapositiva 8</vt:lpstr>
      <vt:lpstr>Diapositiva 9</vt:lpstr>
      <vt:lpstr>2- Adecuación de la señal</vt:lpstr>
      <vt:lpstr>Diapositiva 11</vt:lpstr>
      <vt:lpstr>Diapositiva 12</vt:lpstr>
      <vt:lpstr>Diapositiva 13</vt:lpstr>
      <vt:lpstr>3- Registrado</vt:lpstr>
      <vt:lpstr>Diapositiva 15</vt:lpstr>
      <vt:lpstr>4- Segmentación</vt:lpstr>
      <vt:lpstr>Diapositiva 17</vt:lpstr>
      <vt:lpstr>Diapositiva 18</vt:lpstr>
      <vt:lpstr>Diapositiva 19</vt:lpstr>
      <vt:lpstr>5- Planificación quirúrgica</vt:lpstr>
      <vt:lpstr>Diapositiva 21</vt:lpstr>
      <vt:lpstr>6- Intervención</vt:lpstr>
      <vt:lpstr>Diapositiva 23</vt:lpstr>
      <vt:lpstr>Diapositiva 24</vt:lpstr>
      <vt:lpstr>Diapositiva 25</vt:lpstr>
      <vt:lpstr>Diapositiva 26</vt:lpstr>
      <vt:lpstr>Diapositiva 27</vt:lpstr>
    </vt:vector>
  </TitlesOfParts>
  <Company>LPI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Procesado de Imágenes Médicas</dc:title>
  <dc:creator>Santiago Aja</dc:creator>
  <cp:lastModifiedBy>Santiago Aja</cp:lastModifiedBy>
  <cp:revision>16</cp:revision>
  <dcterms:created xsi:type="dcterms:W3CDTF">2011-01-26T10:45:59Z</dcterms:created>
  <dcterms:modified xsi:type="dcterms:W3CDTF">2012-02-13T15:06:53Z</dcterms:modified>
</cp:coreProperties>
</file>